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75" r:id="rId4"/>
    <p:sldId id="273" r:id="rId5"/>
    <p:sldId id="276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FF99"/>
    <a:srgbClr val="CCECFF"/>
    <a:srgbClr val="66FF99"/>
    <a:srgbClr val="99FFCC"/>
    <a:srgbClr val="00FFCC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-52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-52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-52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-52"/>
                <a:cs typeface="+mn-cs"/>
              </a:defRPr>
            </a:lvl1pPr>
          </a:lstStyle>
          <a:p>
            <a:pPr>
              <a:defRPr/>
            </a:pPr>
            <a:fld id="{2F83A4DC-A864-4216-B1C7-32F8E7EB7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32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Times New Roman" pitchFamily="18" charset="-52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Times New Roman" pitchFamily="18" charset="-52"/>
                <a:cs typeface="+mn-cs"/>
              </a:defRPr>
            </a:lvl1pPr>
          </a:lstStyle>
          <a:p>
            <a:pPr>
              <a:defRPr/>
            </a:pPr>
            <a:fld id="{3C9BBED7-0A23-40F4-A93E-1978D11C141D}" type="datetimeFigureOut">
              <a:rPr lang="ru-RU"/>
              <a:pPr>
                <a:defRPr/>
              </a:pPr>
              <a:t>13.11.2017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Times New Roman" pitchFamily="18" charset="-52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Times New Roman" pitchFamily="18" charset="-52"/>
                <a:cs typeface="+mn-cs"/>
              </a:defRPr>
            </a:lvl1pPr>
          </a:lstStyle>
          <a:p>
            <a:pPr>
              <a:defRPr/>
            </a:pPr>
            <a:fld id="{1F8F193B-DCDA-4DFF-B83F-C445CD40B7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921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6477000" y="62484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ru-RU" sz="2000" noProof="1">
                <a:solidFill>
                  <a:srgbClr val="0000FF"/>
                </a:solidFill>
                <a:latin typeface="Calibri" panose="020F0502020204030204" pitchFamily="34" charset="0"/>
              </a:rPr>
              <a:t>www.econ.msu.ru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144000" cy="32004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endParaRPr lang="ru-RU" altLang="ru-RU"/>
          </a:p>
        </p:txBody>
      </p:sp>
      <p:pic>
        <p:nvPicPr>
          <p:cNvPr id="6" name="Picture 10" descr="MSU_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76200"/>
            <a:ext cx="60960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00400"/>
            <a:ext cx="7772400" cy="1143000"/>
          </a:xfrm>
          <a:noFill/>
        </p:spPr>
        <p:txBody>
          <a:bodyPr/>
          <a:lstStyle>
            <a:lvl1pPr>
              <a:defRPr sz="4400">
                <a:latin typeface="Cambria" panose="02040503050406030204" pitchFamily="18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1295400"/>
          </a:xfrm>
        </p:spPr>
        <p:txBody>
          <a:bodyPr/>
          <a:lstStyle>
            <a:lvl1pPr marL="0" indent="0" algn="ctr">
              <a:buFontTx/>
              <a:buNone/>
              <a:defRPr>
                <a:latin typeface="Cambria" panose="02040503050406030204" pitchFamily="18" charset="0"/>
              </a:defRPr>
            </a:lvl1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762000" y="6248400"/>
            <a:ext cx="5562600" cy="4572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ru-RU" dirty="0"/>
              <a:t>Кафедра экономической информатики ЭФ МГУ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04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32625" y="617538"/>
            <a:ext cx="2114550" cy="5478462"/>
          </a:xfrm>
        </p:spPr>
        <p:txBody>
          <a:bodyPr vert="eaVert"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17538"/>
            <a:ext cx="6194425" cy="5478462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ru-RU"/>
              <a:t>Кафедра экономической информатики ЭФ МГУ</a:t>
            </a:r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7061B-00EA-4CA6-A7B3-A0F1933E8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653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ru-RU"/>
              <a:t>Кафедра экономической информатики ЭФ МГУ</a:t>
            </a:r>
            <a:endParaRPr lang="ru-RU" sz="140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C525E9-F0B2-4AF6-B0D6-0D03384CF5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reeform 7"/>
          <p:cNvSpPr>
            <a:spLocks noChangeArrowheads="1"/>
          </p:cNvSpPr>
          <p:nvPr userDrawn="1"/>
        </p:nvSpPr>
        <p:spPr bwMode="auto">
          <a:xfrm>
            <a:off x="152400" y="360000"/>
            <a:ext cx="1066800" cy="806450"/>
          </a:xfrm>
          <a:custGeom>
            <a:avLst/>
            <a:gdLst>
              <a:gd name="T0" fmla="*/ 0 w 2540"/>
              <a:gd name="T1" fmla="*/ 1878 h 1879"/>
              <a:gd name="T2" fmla="*/ 0 w 2540"/>
              <a:gd name="T3" fmla="*/ 0 h 1879"/>
              <a:gd name="T4" fmla="*/ 2539 w 2540"/>
              <a:gd name="T5" fmla="*/ 0 h 1879"/>
              <a:gd name="T6" fmla="*/ 2539 w 2540"/>
              <a:gd name="T7" fmla="*/ 1878 h 1879"/>
              <a:gd name="T8" fmla="*/ 0 w 2540"/>
              <a:gd name="T9" fmla="*/ 1878 h 18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40" h="1879">
                <a:moveTo>
                  <a:pt x="0" y="1878"/>
                </a:moveTo>
                <a:lnTo>
                  <a:pt x="0" y="0"/>
                </a:lnTo>
                <a:lnTo>
                  <a:pt x="2539" y="0"/>
                </a:lnTo>
                <a:lnTo>
                  <a:pt x="2539" y="1878"/>
                </a:lnTo>
                <a:lnTo>
                  <a:pt x="0" y="1878"/>
                </a:lnTo>
              </a:path>
            </a:pathLst>
          </a:custGeom>
          <a:blipFill dpi="0" rotWithShape="0">
            <a:blip r:embed="rId2"/>
            <a:srcRect/>
            <a:stretch>
              <a:fillRect/>
            </a:stretch>
          </a:blip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188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ru-RU"/>
              <a:t>Кафедра экономической информатики ЭФ МГУ</a:t>
            </a:r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7BD23-BC15-4143-9CB5-FC0A9126A6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reeform 7"/>
          <p:cNvSpPr>
            <a:spLocks noChangeArrowheads="1"/>
          </p:cNvSpPr>
          <p:nvPr userDrawn="1"/>
        </p:nvSpPr>
        <p:spPr bwMode="auto">
          <a:xfrm>
            <a:off x="152400" y="360000"/>
            <a:ext cx="1066800" cy="806450"/>
          </a:xfrm>
          <a:custGeom>
            <a:avLst/>
            <a:gdLst>
              <a:gd name="T0" fmla="*/ 0 w 2540"/>
              <a:gd name="T1" fmla="*/ 1878 h 1879"/>
              <a:gd name="T2" fmla="*/ 0 w 2540"/>
              <a:gd name="T3" fmla="*/ 0 h 1879"/>
              <a:gd name="T4" fmla="*/ 2539 w 2540"/>
              <a:gd name="T5" fmla="*/ 0 h 1879"/>
              <a:gd name="T6" fmla="*/ 2539 w 2540"/>
              <a:gd name="T7" fmla="*/ 1878 h 1879"/>
              <a:gd name="T8" fmla="*/ 0 w 2540"/>
              <a:gd name="T9" fmla="*/ 1878 h 18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40" h="1879">
                <a:moveTo>
                  <a:pt x="0" y="1878"/>
                </a:moveTo>
                <a:lnTo>
                  <a:pt x="0" y="0"/>
                </a:lnTo>
                <a:lnTo>
                  <a:pt x="2539" y="0"/>
                </a:lnTo>
                <a:lnTo>
                  <a:pt x="2539" y="1878"/>
                </a:lnTo>
                <a:lnTo>
                  <a:pt x="0" y="1878"/>
                </a:lnTo>
              </a:path>
            </a:pathLst>
          </a:custGeom>
          <a:blipFill dpi="0" rotWithShape="0">
            <a:blip r:embed="rId2"/>
            <a:srcRect/>
            <a:stretch>
              <a:fillRect/>
            </a:stretch>
          </a:blip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255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Кафедра экономической информатики ЭФ МГУ</a:t>
            </a:r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F8768-0086-4412-81F9-7F20785F06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035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4000" y="1404000"/>
            <a:ext cx="3996000" cy="4755232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04000"/>
            <a:ext cx="3996000" cy="4755232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ru-RU"/>
              <a:t>Кафедра экономической информатики ЭФ МГУ</a:t>
            </a:r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F018A-648F-413B-B8AB-8493A2D5E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reeform 7"/>
          <p:cNvSpPr>
            <a:spLocks noChangeArrowheads="1"/>
          </p:cNvSpPr>
          <p:nvPr userDrawn="1"/>
        </p:nvSpPr>
        <p:spPr bwMode="auto">
          <a:xfrm>
            <a:off x="152400" y="360000"/>
            <a:ext cx="1066800" cy="806450"/>
          </a:xfrm>
          <a:custGeom>
            <a:avLst/>
            <a:gdLst>
              <a:gd name="T0" fmla="*/ 0 w 2540"/>
              <a:gd name="T1" fmla="*/ 1878 h 1879"/>
              <a:gd name="T2" fmla="*/ 0 w 2540"/>
              <a:gd name="T3" fmla="*/ 0 h 1879"/>
              <a:gd name="T4" fmla="*/ 2539 w 2540"/>
              <a:gd name="T5" fmla="*/ 0 h 1879"/>
              <a:gd name="T6" fmla="*/ 2539 w 2540"/>
              <a:gd name="T7" fmla="*/ 1878 h 1879"/>
              <a:gd name="T8" fmla="*/ 0 w 2540"/>
              <a:gd name="T9" fmla="*/ 1878 h 18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40" h="1879">
                <a:moveTo>
                  <a:pt x="0" y="1878"/>
                </a:moveTo>
                <a:lnTo>
                  <a:pt x="0" y="0"/>
                </a:lnTo>
                <a:lnTo>
                  <a:pt x="2539" y="0"/>
                </a:lnTo>
                <a:lnTo>
                  <a:pt x="2539" y="1878"/>
                </a:lnTo>
                <a:lnTo>
                  <a:pt x="0" y="1878"/>
                </a:lnTo>
              </a:path>
            </a:pathLst>
          </a:custGeom>
          <a:blipFill dpi="0" rotWithShape="0">
            <a:blip r:embed="rId2"/>
            <a:srcRect/>
            <a:stretch>
              <a:fillRect/>
            </a:stretch>
          </a:blip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20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6800" y="360000"/>
            <a:ext cx="7930800" cy="795600"/>
          </a:xfr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040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mbria" panose="020405030504060302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052000"/>
            <a:ext cx="4040188" cy="4032000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4040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mbria" panose="020405030504060302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052000"/>
            <a:ext cx="4041775" cy="4032000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ru-RU"/>
              <a:t>Кафедра экономической информатики ЭФ МГУ</a:t>
            </a:r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B94E5-F66A-46E9-8D51-25471B8EC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reeform 7"/>
          <p:cNvSpPr>
            <a:spLocks noChangeArrowheads="1"/>
          </p:cNvSpPr>
          <p:nvPr userDrawn="1"/>
        </p:nvSpPr>
        <p:spPr bwMode="auto">
          <a:xfrm>
            <a:off x="152400" y="360000"/>
            <a:ext cx="1066800" cy="806450"/>
          </a:xfrm>
          <a:custGeom>
            <a:avLst/>
            <a:gdLst>
              <a:gd name="T0" fmla="*/ 0 w 2540"/>
              <a:gd name="T1" fmla="*/ 1878 h 1879"/>
              <a:gd name="T2" fmla="*/ 0 w 2540"/>
              <a:gd name="T3" fmla="*/ 0 h 1879"/>
              <a:gd name="T4" fmla="*/ 2539 w 2540"/>
              <a:gd name="T5" fmla="*/ 0 h 1879"/>
              <a:gd name="T6" fmla="*/ 2539 w 2540"/>
              <a:gd name="T7" fmla="*/ 1878 h 1879"/>
              <a:gd name="T8" fmla="*/ 0 w 2540"/>
              <a:gd name="T9" fmla="*/ 1878 h 18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40" h="1879">
                <a:moveTo>
                  <a:pt x="0" y="1878"/>
                </a:moveTo>
                <a:lnTo>
                  <a:pt x="0" y="0"/>
                </a:lnTo>
                <a:lnTo>
                  <a:pt x="2539" y="0"/>
                </a:lnTo>
                <a:lnTo>
                  <a:pt x="2539" y="1878"/>
                </a:lnTo>
                <a:lnTo>
                  <a:pt x="0" y="1878"/>
                </a:lnTo>
              </a:path>
            </a:pathLst>
          </a:custGeom>
          <a:blipFill dpi="0" rotWithShape="0">
            <a:blip r:embed="rId2"/>
            <a:srcRect/>
            <a:stretch>
              <a:fillRect/>
            </a:stretch>
          </a:blip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25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u="none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ru-RU"/>
              <a:t>Кафедра экономической информатики ЭФ МГУ</a:t>
            </a:r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5FF16-3B71-4F39-B458-466C25C22A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51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6800" y="360000"/>
            <a:ext cx="2268000" cy="795600"/>
          </a:xfrm>
        </p:spPr>
        <p:txBody>
          <a:bodyPr anchor="b"/>
          <a:lstStyle>
            <a:lvl1pPr algn="l">
              <a:defRPr sz="2400" b="1">
                <a:latin typeface="Cambria" panose="02040503050406030204" pitchFamily="18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360000"/>
            <a:ext cx="5112000" cy="5767200"/>
          </a:xfrm>
        </p:spPr>
        <p:txBody>
          <a:bodyPr/>
          <a:lstStyle>
            <a:lvl1pPr>
              <a:defRPr sz="3200">
                <a:latin typeface="Calibri" panose="020F0502020204030204" pitchFamily="34" charset="0"/>
              </a:defRPr>
            </a:lvl1pPr>
            <a:lvl2pPr>
              <a:defRPr sz="2800">
                <a:latin typeface="Calibri" panose="020F0502020204030204" pitchFamily="34" charset="0"/>
              </a:defRPr>
            </a:lvl2pPr>
            <a:lvl3pPr>
              <a:defRPr sz="24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400" y="1224000"/>
            <a:ext cx="3313113" cy="4896000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ru-RU"/>
              <a:t>Кафедра экономической информатики ЭФ МГУ</a:t>
            </a:r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898DC-374C-4846-A67A-CBEE95A0E2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reeform 7"/>
          <p:cNvSpPr>
            <a:spLocks noChangeArrowheads="1"/>
          </p:cNvSpPr>
          <p:nvPr userDrawn="1"/>
        </p:nvSpPr>
        <p:spPr bwMode="auto">
          <a:xfrm>
            <a:off x="152400" y="360000"/>
            <a:ext cx="1066800" cy="806450"/>
          </a:xfrm>
          <a:custGeom>
            <a:avLst/>
            <a:gdLst>
              <a:gd name="T0" fmla="*/ 0 w 2540"/>
              <a:gd name="T1" fmla="*/ 1878 h 1879"/>
              <a:gd name="T2" fmla="*/ 0 w 2540"/>
              <a:gd name="T3" fmla="*/ 0 h 1879"/>
              <a:gd name="T4" fmla="*/ 2539 w 2540"/>
              <a:gd name="T5" fmla="*/ 0 h 1879"/>
              <a:gd name="T6" fmla="*/ 2539 w 2540"/>
              <a:gd name="T7" fmla="*/ 1878 h 1879"/>
              <a:gd name="T8" fmla="*/ 0 w 2540"/>
              <a:gd name="T9" fmla="*/ 1878 h 18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40" h="1879">
                <a:moveTo>
                  <a:pt x="0" y="1878"/>
                </a:moveTo>
                <a:lnTo>
                  <a:pt x="0" y="0"/>
                </a:lnTo>
                <a:lnTo>
                  <a:pt x="2539" y="0"/>
                </a:lnTo>
                <a:lnTo>
                  <a:pt x="2539" y="1878"/>
                </a:lnTo>
                <a:lnTo>
                  <a:pt x="0" y="1878"/>
                </a:lnTo>
              </a:path>
            </a:pathLst>
          </a:custGeom>
          <a:blipFill dpi="0" rotWithShape="0">
            <a:blip r:embed="rId2"/>
            <a:srcRect/>
            <a:stretch>
              <a:fillRect/>
            </a:stretch>
          </a:blip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43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400" b="1">
                <a:latin typeface="Cambria" panose="02040503050406030204" pitchFamily="18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u="none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ru-RU"/>
              <a:t>Кафедра экономической информатики ЭФ МГУ</a:t>
            </a:r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35AA5-25EC-42D6-81F2-F7A0F926E6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43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ru-RU"/>
              <a:t>Кафедра экономической информатики ЭФ МГУ</a:t>
            </a:r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9A1D3-AD1F-4BD2-8A0C-7AF1D8F2A0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reeform 7"/>
          <p:cNvSpPr>
            <a:spLocks noChangeArrowheads="1"/>
          </p:cNvSpPr>
          <p:nvPr userDrawn="1"/>
        </p:nvSpPr>
        <p:spPr bwMode="auto">
          <a:xfrm>
            <a:off x="152400" y="360000"/>
            <a:ext cx="1066800" cy="806450"/>
          </a:xfrm>
          <a:custGeom>
            <a:avLst/>
            <a:gdLst>
              <a:gd name="T0" fmla="*/ 0 w 2540"/>
              <a:gd name="T1" fmla="*/ 1878 h 1879"/>
              <a:gd name="T2" fmla="*/ 0 w 2540"/>
              <a:gd name="T3" fmla="*/ 0 h 1879"/>
              <a:gd name="T4" fmla="*/ 2539 w 2540"/>
              <a:gd name="T5" fmla="*/ 0 h 1879"/>
              <a:gd name="T6" fmla="*/ 2539 w 2540"/>
              <a:gd name="T7" fmla="*/ 1878 h 1879"/>
              <a:gd name="T8" fmla="*/ 0 w 2540"/>
              <a:gd name="T9" fmla="*/ 1878 h 18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40" h="1879">
                <a:moveTo>
                  <a:pt x="0" y="1878"/>
                </a:moveTo>
                <a:lnTo>
                  <a:pt x="0" y="0"/>
                </a:lnTo>
                <a:lnTo>
                  <a:pt x="2539" y="0"/>
                </a:lnTo>
                <a:lnTo>
                  <a:pt x="2539" y="1878"/>
                </a:lnTo>
                <a:lnTo>
                  <a:pt x="0" y="1878"/>
                </a:lnTo>
              </a:path>
            </a:pathLst>
          </a:custGeom>
          <a:blipFill dpi="0" rotWithShape="0">
            <a:blip r:embed="rId2"/>
            <a:srcRect/>
            <a:stretch>
              <a:fillRect/>
            </a:stretch>
          </a:blip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79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6025" y="360000"/>
            <a:ext cx="7931150" cy="795337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0000" y="1368000"/>
            <a:ext cx="8424488" cy="4581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Щелчок правит 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2000">
                <a:solidFill>
                  <a:srgbClr val="0000FF"/>
                </a:solidFill>
              </a:defRPr>
            </a:lvl1pPr>
          </a:lstStyle>
          <a:p>
            <a:pPr>
              <a:defRPr/>
            </a:pPr>
            <a:r>
              <a:rPr lang="ru-RU"/>
              <a:t>Кафедра экономической информатики ЭФ МГУ</a:t>
            </a:r>
            <a:endParaRPr lang="ru-RU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8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-52"/>
                <a:cs typeface="+mn-cs"/>
              </a:defRPr>
            </a:lvl1pPr>
          </a:lstStyle>
          <a:p>
            <a:pPr>
              <a:defRPr/>
            </a:pPr>
            <a:fld id="{65C525E9-F0B2-4AF6-B0D6-0D03384CF5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0" y="6165850"/>
            <a:ext cx="9144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ambria" panose="02040503050406030204" pitchFamily="18" charset="0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Arial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Arial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Arial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Arial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Arial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Arial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Arial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Symbol" pitchFamily="18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ctr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ru-RU" altLang="ru-RU" dirty="0">
                <a:latin typeface="Cambria" panose="02040503050406030204" pitchFamily="18" charset="0"/>
              </a:rPr>
              <a:t>Экономика информации</a:t>
            </a:r>
          </a:p>
        </p:txBody>
      </p:sp>
      <p:sp>
        <p:nvSpPr>
          <p:cNvPr id="1229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605136"/>
          </a:xfrm>
        </p:spPr>
        <p:txBody>
          <a:bodyPr/>
          <a:lstStyle/>
          <a:p>
            <a:pPr eaLnBrk="1" hangingPunct="1"/>
            <a:r>
              <a:rPr lang="ru-RU" altLang="ru-RU" dirty="0">
                <a:latin typeface="Cambria" panose="02040503050406030204" pitchFamily="18" charset="0"/>
              </a:rPr>
              <a:t>Курс по выбору для 4 курса (бакалавриат, направление «Экономика»)</a:t>
            </a:r>
          </a:p>
        </p:txBody>
      </p:sp>
      <p:sp>
        <p:nvSpPr>
          <p:cNvPr id="13316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cs typeface="+mn-cs"/>
              </a:rPr>
              <a:t>Кафедра экономической информатики ЭФ МГУ</a:t>
            </a:r>
            <a:endParaRPr lang="ru-RU" sz="1400" dirty="0">
              <a:solidFill>
                <a:schemeClr val="tx1"/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Symbol" pitchFamily="18" charset="2"/>
              <a:buChar char="¨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2000" dirty="0">
                <a:solidFill>
                  <a:srgbClr val="0000FF"/>
                </a:solidFill>
              </a:rPr>
              <a:t>Кафедра экономической информатики ЭФ МГУ</a:t>
            </a:r>
            <a:endParaRPr lang="ru-RU" altLang="ru-RU" sz="1400" dirty="0"/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E183D1-8474-4E49-B63A-C58748C38047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8" name="Номер слайда 4"/>
          <p:cNvSpPr txBox="1">
            <a:spLocks noGrp="1"/>
          </p:cNvSpPr>
          <p:nvPr/>
        </p:nvSpPr>
        <p:spPr bwMode="auto">
          <a:xfrm>
            <a:off x="7620000" y="6248400"/>
            <a:ext cx="838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DF3450C-53B0-4F21-BFA5-3D314AC7DAD6}" type="slidenum">
              <a:rPr lang="ru-RU" sz="1400">
                <a:latin typeface="Times New Roman" pitchFamily="18" charset="-52"/>
                <a:cs typeface="+mn-cs"/>
              </a:rPr>
              <a:pPr algn="r" eaLnBrk="0" hangingPunct="0">
                <a:defRPr/>
              </a:pPr>
              <a:t>2</a:t>
            </a:fld>
            <a:endParaRPr lang="ru-RU" sz="1400">
              <a:latin typeface="Times New Roman" pitchFamily="18" charset="-52"/>
              <a:cs typeface="+mn-cs"/>
            </a:endParaRPr>
          </a:p>
        </p:txBody>
      </p:sp>
      <p:sp>
        <p:nvSpPr>
          <p:cNvPr id="133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/>
              <a:t>Основы</a:t>
            </a:r>
            <a:endParaRPr lang="ru-RU" altLang="ru-RU" dirty="0">
              <a:latin typeface="Cambria" panose="02040503050406030204" pitchFamily="18" charset="0"/>
            </a:endParaRPr>
          </a:p>
        </p:txBody>
      </p:sp>
      <p:sp>
        <p:nvSpPr>
          <p:cNvPr id="13319" name="Содержимое 2"/>
          <p:cNvSpPr>
            <a:spLocks noGrp="1"/>
          </p:cNvSpPr>
          <p:nvPr>
            <p:ph idx="1"/>
          </p:nvPr>
        </p:nvSpPr>
        <p:spPr>
          <a:xfrm>
            <a:off x="685800" y="1268760"/>
            <a:ext cx="8172450" cy="482453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3000" dirty="0"/>
              <a:t>Цифровая революция – массовое распространение информационных благ в сфере производства и в сфере потребления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3000" dirty="0"/>
              <a:t>В сфере производства – большие данные, интернет вещей, новые технологии производства (напр. 3</a:t>
            </a:r>
            <a:r>
              <a:rPr lang="en-US" altLang="ru-RU" sz="3000" dirty="0"/>
              <a:t>D </a:t>
            </a:r>
            <a:r>
              <a:rPr lang="ru-RU" altLang="ru-RU" sz="3000" dirty="0"/>
              <a:t>принтер) → в производственном процессе все большую роль играют цифровые информационные модели</a:t>
            </a:r>
          </a:p>
          <a:p>
            <a:pPr>
              <a:lnSpc>
                <a:spcPct val="90000"/>
              </a:lnSpc>
            </a:pPr>
            <a:r>
              <a:rPr lang="ru-RU" altLang="ru-RU" sz="3000" dirty="0"/>
              <a:t>В сфере потребления – цифровая музыка, электронные (цифровые) книги, компьютерные игры, социальные сети → опережающий рост потребления информационных благ в цифровой форме</a:t>
            </a:r>
          </a:p>
        </p:txBody>
      </p:sp>
      <p:sp>
        <p:nvSpPr>
          <p:cNvPr id="3" name="Номер слайда 5"/>
          <p:cNvSpPr txBox="1">
            <a:spLocks noGrp="1"/>
          </p:cNvSpPr>
          <p:nvPr/>
        </p:nvSpPr>
        <p:spPr bwMode="auto">
          <a:xfrm>
            <a:off x="7620000" y="6248400"/>
            <a:ext cx="838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4B178693-6D91-4D2C-A183-8F9FA5C06220}" type="slidenum">
              <a:rPr lang="ru-RU" sz="1400">
                <a:cs typeface="+mn-cs"/>
              </a:rPr>
              <a:pPr algn="r" eaLnBrk="0" hangingPunct="0">
                <a:defRPr/>
              </a:pPr>
              <a:t>2</a:t>
            </a:fld>
            <a:endParaRPr lang="ru-RU" sz="1400"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F7A1AA-5583-4D54-AA1A-5A81B78CB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Особая экономика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66EF58-A2B1-40D7-8FC4-83D54AB06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68000"/>
            <a:ext cx="8424488" cy="48804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Специфические закономерности</a:t>
            </a:r>
          </a:p>
          <a:p>
            <a:pPr lvl="1"/>
            <a:r>
              <a:rPr lang="ru-RU" dirty="0"/>
              <a:t>Закономерности экономики универсальны</a:t>
            </a:r>
          </a:p>
          <a:p>
            <a:pPr lvl="1"/>
            <a:r>
              <a:rPr lang="ru-RU" dirty="0"/>
              <a:t>Информация обладает рядом особых свойств, отсутствующих у материальных благ</a:t>
            </a:r>
          </a:p>
          <a:p>
            <a:pPr lvl="1"/>
            <a:r>
              <a:rPr lang="ru-RU" dirty="0"/>
              <a:t>Известные закономерности ведут к непривычным следствиям</a:t>
            </a:r>
          </a:p>
          <a:p>
            <a:r>
              <a:rPr lang="ru-RU" dirty="0"/>
              <a:t>Следствия</a:t>
            </a:r>
          </a:p>
          <a:p>
            <a:pPr lvl="1"/>
            <a:r>
              <a:rPr lang="ru-RU" dirty="0"/>
              <a:t>Новые бизнес-модели</a:t>
            </a:r>
          </a:p>
          <a:p>
            <a:pPr lvl="1"/>
            <a:r>
              <a:rPr lang="ru-RU" dirty="0"/>
              <a:t>Новые структуры рынка</a:t>
            </a:r>
          </a:p>
          <a:p>
            <a:pPr lvl="1"/>
            <a:r>
              <a:rPr lang="ru-RU" dirty="0"/>
              <a:t>Вытеснение традиционных компаний (например, </a:t>
            </a:r>
            <a:r>
              <a:rPr lang="en-US" dirty="0"/>
              <a:t>IBM </a:t>
            </a:r>
            <a:r>
              <a:rPr lang="ru-RU" dirty="0"/>
              <a:t>из компьютерного бизнеса)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838B4DA-23B3-4CCF-BB72-C1F75D1C4B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Кафедра экономической информатики ЭФ МГУ</a:t>
            </a:r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6596849-9229-4845-BAB2-F4371E9A36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37BD23-BC15-4143-9CB5-FC0A9126A6D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290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Структура курса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Экономические характеристики информационных благ:</a:t>
            </a:r>
          </a:p>
          <a:p>
            <a:pPr lvl="1"/>
            <a:r>
              <a:rPr lang="ru-RU" dirty="0"/>
              <a:t>Базовые свойства</a:t>
            </a:r>
          </a:p>
          <a:p>
            <a:pPr lvl="1"/>
            <a:r>
              <a:rPr lang="ru-RU" dirty="0"/>
              <a:t>Структура издержек и ценообразование</a:t>
            </a:r>
          </a:p>
          <a:p>
            <a:pPr lvl="1"/>
            <a:r>
              <a:rPr lang="ru-RU" dirty="0"/>
              <a:t>Издержки переключения и сетевые эффекты</a:t>
            </a:r>
          </a:p>
          <a:p>
            <a:r>
              <a:rPr lang="ru-RU" dirty="0"/>
              <a:t>Рынок информационных благ</a:t>
            </a:r>
          </a:p>
          <a:p>
            <a:pPr lvl="1"/>
            <a:r>
              <a:rPr lang="ru-RU" dirty="0"/>
              <a:t>Объем рынка</a:t>
            </a:r>
          </a:p>
          <a:p>
            <a:pPr lvl="1"/>
            <a:r>
              <a:rPr lang="ru-RU" dirty="0"/>
              <a:t>Модели бизнеса</a:t>
            </a:r>
          </a:p>
          <a:p>
            <a:pPr lvl="1"/>
            <a:r>
              <a:rPr lang="ru-RU" dirty="0"/>
              <a:t>Государственное регулирование</a:t>
            </a:r>
          </a:p>
          <a:p>
            <a:r>
              <a:rPr lang="ru-RU" dirty="0"/>
              <a:t>Экономика консалтингового продукта</a:t>
            </a:r>
          </a:p>
          <a:p>
            <a:pPr lvl="1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Кафедра экономической информатики ЭФ МГУ</a:t>
            </a:r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37BD23-BC15-4143-9CB5-FC0A9126A6D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397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Где это работает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ru-RU" dirty="0"/>
              <a:t>Информационные технологии</a:t>
            </a:r>
          </a:p>
          <a:p>
            <a:pPr>
              <a:defRPr/>
            </a:pPr>
            <a:r>
              <a:rPr lang="ru-RU" dirty="0"/>
              <a:t>Информационные услуги и их использование</a:t>
            </a:r>
          </a:p>
          <a:p>
            <a:pPr>
              <a:defRPr/>
            </a:pPr>
            <a:r>
              <a:rPr lang="ru-RU" dirty="0"/>
              <a:t>Экономика средств массовой информации – телевидения, радио, интернет-СМИ и др.</a:t>
            </a:r>
          </a:p>
          <a:p>
            <a:pPr>
              <a:defRPr/>
            </a:pPr>
            <a:r>
              <a:rPr lang="ru-RU" dirty="0"/>
              <a:t>Интернет-бизнес</a:t>
            </a:r>
          </a:p>
          <a:p>
            <a:pPr>
              <a:defRPr/>
            </a:pPr>
            <a:r>
              <a:rPr lang="ru-RU" dirty="0"/>
              <a:t>Государственная политика в ИТ </a:t>
            </a:r>
            <a:r>
              <a:rPr lang="ru-RU"/>
              <a:t>и интернете</a:t>
            </a:r>
            <a:endParaRPr lang="ru-RU" dirty="0"/>
          </a:p>
          <a:p>
            <a:pPr>
              <a:defRPr/>
            </a:pPr>
            <a:r>
              <a:rPr lang="ru-RU" dirty="0"/>
              <a:t>Внешний и внутренний консалтинг</a:t>
            </a:r>
          </a:p>
          <a:p>
            <a:pPr>
              <a:defRPr/>
            </a:pPr>
            <a:r>
              <a:rPr lang="ru-RU" dirty="0"/>
              <a:t>Производство и использование ИС любых видов</a:t>
            </a:r>
          </a:p>
          <a:p>
            <a:pPr>
              <a:defRPr/>
            </a:pPr>
            <a:r>
              <a:rPr lang="ru-RU" dirty="0"/>
              <a:t>Реклама</a:t>
            </a:r>
          </a:p>
          <a:p>
            <a:pPr>
              <a:defRPr/>
            </a:pPr>
            <a:r>
              <a:rPr lang="ru-RU" dirty="0"/>
              <a:t>…..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Кафедра экономической информатики ЭФ МГУ</a:t>
            </a:r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F018A-648F-413B-B8AB-8493A2D5EE5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948488" y="44450"/>
            <a:ext cx="2160587" cy="396875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bg1"/>
                </a:solidFill>
              </a:rPr>
              <a:t>Курс</a:t>
            </a:r>
          </a:p>
        </p:txBody>
      </p:sp>
    </p:spTree>
    <p:extLst>
      <p:ext uri="{BB962C8B-B14F-4D97-AF65-F5344CB8AC3E}">
        <p14:creationId xmlns:p14="http://schemas.microsoft.com/office/powerpoint/2010/main" val="1796628384"/>
      </p:ext>
    </p:extLst>
  </p:cSld>
  <p:clrMapOvr>
    <a:masterClrMapping/>
  </p:clrMapOvr>
</p:sld>
</file>

<file path=ppt/theme/theme1.xml><?xml version="1.0" encoding="utf-8"?>
<a:theme xmlns:a="http://schemas.openxmlformats.org/drawingml/2006/main" name="MSU">
  <a:themeElements>
    <a:clrScheme name="MSU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SU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52"/>
          </a:defRPr>
        </a:defPPr>
      </a:lstStyle>
    </a:lnDef>
  </a:objectDefaults>
  <a:extraClrSchemeLst>
    <a:extraClrScheme>
      <a:clrScheme name="MS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U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U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U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U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U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U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MSU_new</Template>
  <TotalTime>48</TotalTime>
  <Words>232</Words>
  <Application>Microsoft Office PowerPoint</Application>
  <PresentationFormat>Экран 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Symbol</vt:lpstr>
      <vt:lpstr>Times New Roman</vt:lpstr>
      <vt:lpstr>MSU</vt:lpstr>
      <vt:lpstr>Экономика информации</vt:lpstr>
      <vt:lpstr>Основы</vt:lpstr>
      <vt:lpstr>Особая экономика</vt:lpstr>
      <vt:lpstr>Структура курса</vt:lpstr>
      <vt:lpstr>Где это работает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Экономика информации</dc:title>
  <dc:creator>Иванов Иван</dc:creator>
  <cp:lastModifiedBy>Иванов Иван</cp:lastModifiedBy>
  <cp:revision>6</cp:revision>
  <dcterms:created xsi:type="dcterms:W3CDTF">2017-11-13T13:38:59Z</dcterms:created>
  <dcterms:modified xsi:type="dcterms:W3CDTF">2017-11-13T14:27:46Z</dcterms:modified>
</cp:coreProperties>
</file>